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modernComment_1A4_DF90EB1F.xml" ContentType="application/vnd.ms-powerpoint.comments+xml"/>
  <Override PartName="/ppt/notesSlides/notesSlide2.xml" ContentType="application/vnd.openxmlformats-officedocument.presentationml.notesSlide+xml"/>
  <Override PartName="/ppt/comments/modernComment_1A5_9B83174A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8"/>
  </p:notesMasterIdLst>
  <p:handoutMasterIdLst>
    <p:handoutMasterId r:id="rId9"/>
  </p:handoutMasterIdLst>
  <p:sldIdLst>
    <p:sldId id="419" r:id="rId3"/>
    <p:sldId id="420" r:id="rId4"/>
    <p:sldId id="421" r:id="rId5"/>
    <p:sldId id="422" r:id="rId6"/>
    <p:sldId id="316" r:id="rId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C424C-BAAF-4564-A0E5-B0E1D21D753E}" v="1" dt="2024-11-07T21:05:37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comments/modernComment_1A4_DF90EB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1534DD-8FA5-4DB1-A9B8-D74E3624A277}" authorId="{00000000-0000-0000-0000-000000000000}" status="resolved" created="2024-11-06T16:37:06.435">
    <pc:sldMkLst xmlns:pc="http://schemas.microsoft.com/office/powerpoint/2013/main/command">
      <pc:docMk/>
      <pc:sldMk cId="4093438971" sldId="420"/>
    </pc:sldMkLst>
    <p188:txBody>
      <a:bodyPr/>
      <a:lstStyle/>
      <a:p>
        <a:r>
          <a:rPr lang="en-GB"/>
          <a:t>changer le format date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comments/modernComment_1A5_9B831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81F77F-A892-4A44-A9BC-7BFA46442C9F}" authorId="{00000000-0000-0000-0000-000000000000}" status="resolved" created="2024-11-06T16:39:38.1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09059658" sldId="421"/>
      <ac:spMk id="14" creationId="{9DAAF52D-D668-ECD5-A917-4B27F846E21D}"/>
      <ac:txMk cp="77" len="22">
        <ac:context len="100" hash="5620336"/>
      </ac:txMk>
    </ac:txMkLst>
    <p188:pos x="4637314" y="533400"/>
    <p188:txBody>
      <a:bodyPr/>
      <a:lstStyle/>
      <a:p>
        <a:r>
          <a:rPr lang="en-GB"/>
          <a:t>presse du gouvernement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1-06T16:50:47.310" authorId="{00000000-0000-0000-0000-000000000000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E954F-CF66-26AF-E6B0-6752C777F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05D99-81C0-8EC0-B98D-BC79EB7CE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BC9FB-104A-5FC1-586F-11F1FE3D3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7B82A-46A3-AFFE-7FB4-06FDC59CB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067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5EF59-70F8-98F2-078C-58A72A16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F58D42-FF56-0AF6-96B7-AB4BB23F9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1A78D-CBE2-97E2-EDF9-71D64481C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F11D-51F3-5825-CE6C-0D5F0D5D9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055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398A-21FF-0A55-823A-8B77F282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51311-B270-2262-C249-AFBAA0E79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A3E7A-AE65-3928-74D9-37C6524B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Secure deployment: Leveraged Azure OpenAI to implement a scalable, secure, and compliant infrastructure for AI use across the organization.</a:t>
            </a:r>
          </a:p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5029-0912-FC14-35F8-5AEC49942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8329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D18F9-38D6-87CA-3E62-5AEF712E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119D1-0241-BA74-0571-C878B74E4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F2C75-9D7A-2BA0-AB17-67AAF010F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810D75-1EBF-F4EF-2547-24F9DCC9CD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" name="Shape 64">
            <a:extLst>
              <a:ext uri="{FF2B5EF4-FFF2-40B4-BE49-F238E27FC236}">
                <a16:creationId xmlns:a16="http://schemas.microsoft.com/office/drawing/2014/main" id="{AA0F760E-900F-652F-F734-06927CE713D6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6" name="Espace réservé pour une image  2" descr="[#LogoCustomer#]">
            <a:extLst>
              <a:ext uri="{FF2B5EF4-FFF2-40B4-BE49-F238E27FC236}">
                <a16:creationId xmlns:a16="http://schemas.microsoft.com/office/drawing/2014/main" id="{1C403834-E4EB-2750-19DA-E7E6EAAA24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</p:spTree>
    <p:extLst>
      <p:ext uri="{BB962C8B-B14F-4D97-AF65-F5344CB8AC3E}">
        <p14:creationId xmlns:p14="http://schemas.microsoft.com/office/powerpoint/2010/main" val="319919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3171" y="2350148"/>
            <a:ext cx="3982637" cy="1218600"/>
          </a:xfrm>
        </p:spPr>
        <p:txBody>
          <a:bodyPr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[#TeamMembers#]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3171" y="4222072"/>
            <a:ext cx="3982637" cy="1218295"/>
          </a:xfrm>
        </p:spPr>
        <p:txBody>
          <a:bodyPr numCol="2"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[#Technologies#]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3D51E8A-CBC0-43FD-8505-B768B255A4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1372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[#LogoTechnology2#]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D23EDA1-FA8B-4E12-97BB-87DCE360FD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[#LogoTechnology4#]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6BBF1303-6BD5-4B0A-9AD1-6CD5868966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1372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[#LogoTechnology5#]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DDDCE67F-B887-4644-8740-17CB8DBB2F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[#LogoTechnology7#]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F002A3D0-44FC-4C42-B589-DB8E61AEF4F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31372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[#LogoTechnology8#]</a:t>
            </a:r>
          </a:p>
        </p:txBody>
      </p:sp>
      <p:sp>
        <p:nvSpPr>
          <p:cNvPr id="43" name="Shape 64">
            <a:extLst>
              <a:ext uri="{FF2B5EF4-FFF2-40B4-BE49-F238E27FC236}">
                <a16:creationId xmlns:a16="http://schemas.microsoft.com/office/drawing/2014/main" id="{EFAA1292-0419-4272-9651-B23AA5E1946E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4" name="Espace réservé pour une image  2" descr="[#LogoCustomer#]">
            <a:extLst>
              <a:ext uri="{FF2B5EF4-FFF2-40B4-BE49-F238E27FC236}">
                <a16:creationId xmlns:a16="http://schemas.microsoft.com/office/drawing/2014/main" id="{C0D9A84C-ACAB-4186-A478-2163530157C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8C9110-BC7A-4FAE-8353-E4F8C6B57BDE}"/>
              </a:ext>
            </a:extLst>
          </p:cNvPr>
          <p:cNvSpPr txBox="1"/>
          <p:nvPr userDrawn="1"/>
        </p:nvSpPr>
        <p:spPr>
          <a:xfrm>
            <a:off x="1933171" y="1977749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D3F405-A6BF-455E-A14D-02C49536FA47}"/>
              </a:ext>
            </a:extLst>
          </p:cNvPr>
          <p:cNvSpPr txBox="1"/>
          <p:nvPr userDrawn="1"/>
        </p:nvSpPr>
        <p:spPr>
          <a:xfrm>
            <a:off x="1939923" y="3857457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Technologies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1C6C6EC-42B3-4D1A-9C3A-C340E0BDBEBD}"/>
              </a:ext>
            </a:extLst>
          </p:cNvPr>
          <p:cNvGrpSpPr/>
          <p:nvPr userDrawn="1"/>
        </p:nvGrpSpPr>
        <p:grpSpPr>
          <a:xfrm>
            <a:off x="838419" y="1978474"/>
            <a:ext cx="928666" cy="943348"/>
            <a:chOff x="8658104" y="7298758"/>
            <a:chExt cx="1856849" cy="188669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F64F1AB5-0AEA-4C53-A2C7-706F728965B8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77775E8E-FD58-4594-9324-96DB9C01D5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DBCB53-3BB3-45D5-B898-7B3DB1BC50DC}"/>
              </a:ext>
            </a:extLst>
          </p:cNvPr>
          <p:cNvGrpSpPr/>
          <p:nvPr userDrawn="1"/>
        </p:nvGrpSpPr>
        <p:grpSpPr>
          <a:xfrm>
            <a:off x="838419" y="3850873"/>
            <a:ext cx="928666" cy="943348"/>
            <a:chOff x="8658104" y="7298758"/>
            <a:chExt cx="1856849" cy="188669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BC8BA4-598D-469E-A518-4D2F7E0DBF53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E129A1E-2C1C-4732-986F-A2F131E33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E067B1B-215D-4196-ABC5-CA9CD263F2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69441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[#LogoTechnology1#]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061A6049-26BF-4F98-8C94-F3805F9A098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793303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[#LogoTechnology3#]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DBA06081-5B2D-4D0C-AA77-7A59A6665B6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793303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[#LogoTechnology6#]</a:t>
            </a:r>
          </a:p>
        </p:txBody>
      </p:sp>
      <p:sp>
        <p:nvSpPr>
          <p:cNvPr id="36" name="Picture Placeholder 18">
            <a:extLst>
              <a:ext uri="{FF2B5EF4-FFF2-40B4-BE49-F238E27FC236}">
                <a16:creationId xmlns:a16="http://schemas.microsoft.com/office/drawing/2014/main" id="{AF8D3F0B-6482-4E86-8611-669579A773A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93303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[#LogoTechnology9#]</a:t>
            </a:r>
          </a:p>
        </p:txBody>
      </p:sp>
      <p:sp>
        <p:nvSpPr>
          <p:cNvPr id="37" name="Titre 14">
            <a:extLst>
              <a:ext uri="{FF2B5EF4-FFF2-40B4-BE49-F238E27FC236}">
                <a16:creationId xmlns:a16="http://schemas.microsoft.com/office/drawing/2014/main" id="{D9BA9318-EE46-4450-9DFB-3E9D989C5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8" y="529200"/>
            <a:ext cx="9414676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[#TITLE#]</a:t>
            </a:r>
          </a:p>
        </p:txBody>
      </p:sp>
      <p:pic>
        <p:nvPicPr>
          <p:cNvPr id="50" name="Image 8">
            <a:extLst>
              <a:ext uri="{FF2B5EF4-FFF2-40B4-BE49-F238E27FC236}">
                <a16:creationId xmlns:a16="http://schemas.microsoft.com/office/drawing/2014/main" id="{EAE87941-2BB7-4F58-8E7F-4E792012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1" name="Espace réservé de la date 11">
            <a:extLst>
              <a:ext uri="{FF2B5EF4-FFF2-40B4-BE49-F238E27FC236}">
                <a16:creationId xmlns:a16="http://schemas.microsoft.com/office/drawing/2014/main" id="{75B22664-3BF1-4365-9BA7-9786E6C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52" name="Espace réservé du pied de page 12">
            <a:extLst>
              <a:ext uri="{FF2B5EF4-FFF2-40B4-BE49-F238E27FC236}">
                <a16:creationId xmlns:a16="http://schemas.microsoft.com/office/drawing/2014/main" id="{86381B4A-9338-4B09-8F75-40839F54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53" name="Espace réservé du numéro de diapositive 13">
            <a:extLst>
              <a:ext uri="{FF2B5EF4-FFF2-40B4-BE49-F238E27FC236}">
                <a16:creationId xmlns:a16="http://schemas.microsoft.com/office/drawing/2014/main" id="{303DFDDE-AEEB-4EB1-B758-C64311A1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  <p:sldLayoutId id="2147483789" r:id="rId59"/>
    <p:sldLayoutId id="2147483790" r:id="rId60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4_DF90EB1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5_9B83174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F278-FD04-1038-1F3A-E1E08177A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0D7C7D-7874-0047-47AD-342FA610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/>
              <a:t>Real-Time Voice Transcription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68CF2-7AEA-5655-37B4-70373B7750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DEEC3-ADBA-CAF0-19C6-AD5EA64320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6" name="Picture Placeholder 7" descr="CTIE">
            <a:extLst>
              <a:ext uri="{FF2B5EF4-FFF2-40B4-BE49-F238E27FC236}">
                <a16:creationId xmlns:a16="http://schemas.microsoft.com/office/drawing/2014/main" id="{A7205BA5-512A-C517-801B-7EC9708BFF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r="-7776"/>
          <a:stretch/>
        </p:blipFill>
        <p:spPr>
          <a:xfrm>
            <a:off x="3454400" y="5094288"/>
            <a:ext cx="1262063" cy="1092200"/>
          </a:xfrm>
        </p:spPr>
      </p:pic>
    </p:spTree>
    <p:extLst>
      <p:ext uri="{BB962C8B-B14F-4D97-AF65-F5344CB8AC3E}">
        <p14:creationId xmlns:p14="http://schemas.microsoft.com/office/powerpoint/2010/main" val="66494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7C7C-27C6-DD95-77B8-A820FFA6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467181-506D-EE58-E346-A667D8E9A18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AU" sz="2200" cap="none">
                <a:solidFill>
                  <a:srgbClr val="000000"/>
                </a:solidFill>
              </a:rPr>
              <a:t>The Luxembourg government faces an urgent need to automate the transcription of press conferences to improve the diffusion of public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BD75F-7212-7B9B-F673-ED2C090EFB86}"/>
              </a:ext>
            </a:extLst>
          </p:cNvPr>
          <p:cNvSpPr/>
          <p:nvPr/>
        </p:nvSpPr>
        <p:spPr>
          <a:xfrm>
            <a:off x="838419" y="2115944"/>
            <a:ext cx="23619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D1221-B44E-22F9-26E6-74942C614EB3}"/>
              </a:ext>
            </a:extLst>
          </p:cNvPr>
          <p:cNvSpPr/>
          <p:nvPr/>
        </p:nvSpPr>
        <p:spPr>
          <a:xfrm>
            <a:off x="3505200" y="2115944"/>
            <a:ext cx="78483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146CC-9A1E-8130-6A50-F664D3A0706C}"/>
              </a:ext>
            </a:extLst>
          </p:cNvPr>
          <p:cNvSpPr txBox="1"/>
          <p:nvPr/>
        </p:nvSpPr>
        <p:spPr>
          <a:xfrm>
            <a:off x="838419" y="2393094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Significant Delays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1A2662-A3BB-9AB8-7130-30537FD8220E}"/>
              </a:ext>
            </a:extLst>
          </p:cNvPr>
          <p:cNvSpPr txBox="1"/>
          <p:nvPr/>
        </p:nvSpPr>
        <p:spPr>
          <a:xfrm>
            <a:off x="838419" y="3662051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Multilingualism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DBEE7-7CA0-7616-E24E-2C09DA77E087}"/>
              </a:ext>
            </a:extLst>
          </p:cNvPr>
          <p:cNvSpPr txBox="1"/>
          <p:nvPr/>
        </p:nvSpPr>
        <p:spPr>
          <a:xfrm>
            <a:off x="838419" y="4936089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Costly Resources</a:t>
            </a:r>
          </a:p>
        </p:txBody>
      </p:sp>
      <p:sp>
        <p:nvSpPr>
          <p:cNvPr id="30" name="Date Placeholder 2">
            <a:extLst>
              <a:ext uri="{FF2B5EF4-FFF2-40B4-BE49-F238E27FC236}">
                <a16:creationId xmlns:a16="http://schemas.microsoft.com/office/drawing/2014/main" id="{C0723354-A6A1-AFC8-08E2-7A652319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en-AU" smtClean="0"/>
              <a:t>7/11/2024</a:t>
            </a:fld>
            <a:endParaRPr lang="en-AU"/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54E88202-AB97-43B3-F3BC-1DD60D9E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/>
              <a:t>CTIE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55D59222-752D-0CC9-0C24-EAD37489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2</a:t>
            </a:fld>
            <a:endParaRPr lang="en-AU"/>
          </a:p>
        </p:txBody>
      </p:sp>
      <p:pic>
        <p:nvPicPr>
          <p:cNvPr id="3" name="Picture Placeholder 7" descr="CTIE">
            <a:extLst>
              <a:ext uri="{FF2B5EF4-FFF2-40B4-BE49-F238E27FC236}">
                <a16:creationId xmlns:a16="http://schemas.microsoft.com/office/drawing/2014/main" id="{8F8858A6-8838-DB63-36B2-E39FE040C39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6FB2AA-C8E6-8C38-1D8F-C872C27F731B}"/>
              </a:ext>
            </a:extLst>
          </p:cNvPr>
          <p:cNvSpPr txBox="1"/>
          <p:nvPr/>
        </p:nvSpPr>
        <p:spPr>
          <a:xfrm>
            <a:off x="459336" y="1665392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 sz="17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E8714-1A9F-3963-7D17-519E0115D031}"/>
              </a:ext>
            </a:extLst>
          </p:cNvPr>
          <p:cNvSpPr txBox="1"/>
          <p:nvPr/>
        </p:nvSpPr>
        <p:spPr>
          <a:xfrm>
            <a:off x="2837468" y="1665392"/>
            <a:ext cx="9181707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US" sz="17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rPr>
              <a:t> Manual Transcription and Translation in Multilingual Press Conferences</a:t>
            </a:r>
            <a:endParaRPr lang="en-AU" sz="17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17B1-ED85-9D00-A965-D0FA8D561861}"/>
              </a:ext>
            </a:extLst>
          </p:cNvPr>
          <p:cNvSpPr txBox="1"/>
          <p:nvPr/>
        </p:nvSpPr>
        <p:spPr>
          <a:xfrm>
            <a:off x="3516085" y="2405741"/>
            <a:ext cx="71192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AU">
                <a:solidFill>
                  <a:schemeClr val="tx2"/>
                </a:solidFill>
                <a:latin typeface="Lato Light"/>
              </a:rPr>
              <a:t>Manual transcriptions delay the publication of press conferences. This penalizes quick access to crucial information and is not suitable for emergency situations or important announcements</a:t>
            </a:r>
            <a:endParaRPr lang="en-US">
              <a:solidFill>
                <a:schemeClr val="tx2"/>
              </a:solidFill>
              <a:latin typeface="Lato Light"/>
            </a:endParaRPr>
          </a:p>
          <a:p>
            <a:endParaRPr lang="en-US">
              <a:solidFill>
                <a:srgbClr val="191D38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4011E-239F-4A66-A09C-941C51C18ABF}"/>
              </a:ext>
            </a:extLst>
          </p:cNvPr>
          <p:cNvSpPr txBox="1"/>
          <p:nvPr/>
        </p:nvSpPr>
        <p:spPr>
          <a:xfrm>
            <a:off x="3581399" y="3701141"/>
            <a:ext cx="71192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AU">
                <a:solidFill>
                  <a:schemeClr val="tx2"/>
                </a:solidFill>
                <a:latin typeface="Lato Light"/>
              </a:rPr>
              <a:t>Multilingual conferences require additional manual translation</a:t>
            </a:r>
            <a:endParaRPr lang="en-AU">
              <a:solidFill>
                <a:schemeClr val="tx2"/>
              </a:solidFill>
              <a:latin typeface="Lato Light"/>
              <a:ea typeface="Lato Light"/>
              <a:cs typeface="Lato Light"/>
            </a:endParaRPr>
          </a:p>
          <a:p>
            <a:pPr marL="285750" indent="-285750">
              <a:buFont typeface="Arial,Sans-Serif"/>
              <a:buChar char="•"/>
            </a:pPr>
            <a:r>
              <a:rPr lang="en-AU">
                <a:solidFill>
                  <a:schemeClr val="tx2"/>
                </a:solidFill>
                <a:latin typeface="Lato Light"/>
              </a:rPr>
              <a:t>The manual translation process extends the publication delay</a:t>
            </a:r>
            <a:endParaRPr lang="en-US">
              <a:solidFill>
                <a:schemeClr val="tx2"/>
              </a:solidFill>
            </a:endParaRPr>
          </a:p>
          <a:p>
            <a:endParaRPr lang="en-US">
              <a:solidFill>
                <a:srgbClr val="191D38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C01CF-7A13-48E5-66E3-E40E0F04FB56}"/>
              </a:ext>
            </a:extLst>
          </p:cNvPr>
          <p:cNvSpPr txBox="1"/>
          <p:nvPr/>
        </p:nvSpPr>
        <p:spPr>
          <a:xfrm>
            <a:off x="3581399" y="4974769"/>
            <a:ext cx="71192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AU">
                <a:solidFill>
                  <a:schemeClr val="tx2"/>
                </a:solidFill>
                <a:latin typeface="Lato Light"/>
              </a:rPr>
              <a:t>Costly mobilization of resources for transcription and translation </a:t>
            </a:r>
            <a:endParaRPr lang="en-US">
              <a:solidFill>
                <a:schemeClr val="tx2"/>
              </a:solidFill>
              <a:latin typeface="Lato Light"/>
            </a:endParaRPr>
          </a:p>
          <a:p>
            <a:pPr marL="285750" indent="-285750">
              <a:buFont typeface="Arial,Sans-Serif"/>
              <a:buChar char="•"/>
            </a:pPr>
            <a:r>
              <a:rPr lang="en-AU">
                <a:solidFill>
                  <a:schemeClr val="tx2"/>
                </a:solidFill>
                <a:latin typeface="Lato Light"/>
              </a:rPr>
              <a:t>High costs for the government and human errors</a:t>
            </a:r>
            <a:endParaRPr lang="en-US">
              <a:solidFill>
                <a:schemeClr val="tx2"/>
              </a:solidFill>
            </a:endParaRPr>
          </a:p>
          <a:p>
            <a:endParaRPr lang="en-US">
              <a:solidFill>
                <a:srgbClr val="191D38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8165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AB0EB-16C2-9E14-CFEE-84957334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96B2F-315F-1315-EF7D-378A205A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0D7D4-1E1E-FEA6-CB0F-35C3E30F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B7874-F38A-CB02-2D19-DFF1892D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019CB0-9E38-0693-644C-39F3179B0BA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Current manual transcriptions delay the publication of information, reducing its accessibility</a:t>
            </a:r>
            <a:endParaRPr lang="fr-FR" sz="2200" cap="none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06999-0FFF-C756-09B4-06D6EE348953}"/>
              </a:ext>
            </a:extLst>
          </p:cNvPr>
          <p:cNvSpPr/>
          <p:nvPr/>
        </p:nvSpPr>
        <p:spPr>
          <a:xfrm>
            <a:off x="888921" y="1688215"/>
            <a:ext cx="1742484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Poppins Medium" panose="00000600000000000000" pitchFamily="2" charset="0"/>
              <a:ea typeface="Lato Light" panose="020F0502020204030203" pitchFamily="34" charset="0"/>
              <a:cs typeface="Poppins Medium" panose="000006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A87D0B-17E1-20F5-BD19-87707581C294}"/>
              </a:ext>
            </a:extLst>
          </p:cNvPr>
          <p:cNvSpPr/>
          <p:nvPr/>
        </p:nvSpPr>
        <p:spPr>
          <a:xfrm>
            <a:off x="3159632" y="1688215"/>
            <a:ext cx="5145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52D-D668-ECD5-A917-4B27F846E21D}"/>
              </a:ext>
            </a:extLst>
          </p:cNvPr>
          <p:cNvSpPr txBox="1"/>
          <p:nvPr/>
        </p:nvSpPr>
        <p:spPr>
          <a:xfrm>
            <a:off x="3159633" y="1866931"/>
            <a:ext cx="51135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80% of press conferences are manually transcribed by the </a:t>
            </a:r>
            <a:r>
              <a:rPr lang="fr-FR" b="1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Service Information Presse du Gouvernement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5C9CB-E5C6-5262-7933-AF19068D44D5}"/>
              </a:ext>
            </a:extLst>
          </p:cNvPr>
          <p:cNvSpPr txBox="1"/>
          <p:nvPr/>
        </p:nvSpPr>
        <p:spPr>
          <a:xfrm>
            <a:off x="3159631" y="3995976"/>
            <a:ext cx="51452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Press conferences are held in 4 languages: Luxembourgish, French, German, English</a:t>
            </a:r>
            <a:endParaRPr lang="fr-FR">
              <a:solidFill>
                <a:schemeClr val="tx2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843C9-1A3E-1C4E-172A-740FE8FBFA09}"/>
              </a:ext>
            </a:extLst>
          </p:cNvPr>
          <p:cNvSpPr txBox="1"/>
          <p:nvPr/>
        </p:nvSpPr>
        <p:spPr>
          <a:xfrm>
            <a:off x="3159631" y="4983041"/>
            <a:ext cx="51452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The average manual transcription delay ranges from several hours to several days</a:t>
            </a:r>
            <a:endParaRPr lang="fr-FR">
              <a:solidFill>
                <a:schemeClr val="tx2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79122-AE36-C87D-BE1B-D1406CEFBF11}"/>
              </a:ext>
            </a:extLst>
          </p:cNvPr>
          <p:cNvSpPr txBox="1"/>
          <p:nvPr/>
        </p:nvSpPr>
        <p:spPr>
          <a:xfrm>
            <a:off x="3159632" y="2992495"/>
            <a:ext cx="51135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30% of conferences cover topics requiring rapid diffusion</a:t>
            </a:r>
            <a:endParaRPr lang="fr-FR">
              <a:solidFill>
                <a:schemeClr val="tx2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1C950F-82D3-8BAA-89F0-CC2ABD05606E}"/>
              </a:ext>
            </a:extLst>
          </p:cNvPr>
          <p:cNvSpPr txBox="1"/>
          <p:nvPr/>
        </p:nvSpPr>
        <p:spPr>
          <a:xfrm>
            <a:off x="891717" y="1866931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80%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DDC25B-0137-F0A9-5CFA-901877F11768}"/>
              </a:ext>
            </a:extLst>
          </p:cNvPr>
          <p:cNvSpPr txBox="1"/>
          <p:nvPr/>
        </p:nvSpPr>
        <p:spPr>
          <a:xfrm>
            <a:off x="891717" y="3852004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4D7780-59D2-1405-B492-FAC24E218BA8}"/>
              </a:ext>
            </a:extLst>
          </p:cNvPr>
          <p:cNvSpPr txBox="1"/>
          <p:nvPr/>
        </p:nvSpPr>
        <p:spPr>
          <a:xfrm>
            <a:off x="891717" y="2859467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00A74-269A-13BD-7D58-CFB7504E95B1}"/>
              </a:ext>
            </a:extLst>
          </p:cNvPr>
          <p:cNvSpPr txBox="1"/>
          <p:nvPr/>
        </p:nvSpPr>
        <p:spPr>
          <a:xfrm>
            <a:off x="891717" y="4844541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&gt;1h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8104B48-7E3B-967B-CE85-39FBD9E63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874" y="1767844"/>
            <a:ext cx="3158215" cy="4122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9E110E-BC9A-71F6-EB25-D28C12B1D490}"/>
              </a:ext>
            </a:extLst>
          </p:cNvPr>
          <p:cNvCxnSpPr>
            <a:cxnSpLocks/>
          </p:cNvCxnSpPr>
          <p:nvPr/>
        </p:nvCxnSpPr>
        <p:spPr>
          <a:xfrm>
            <a:off x="8439859" y="1422400"/>
            <a:ext cx="0" cy="4630057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7" descr="CTIE">
            <a:extLst>
              <a:ext uri="{FF2B5EF4-FFF2-40B4-BE49-F238E27FC236}">
                <a16:creationId xmlns:a16="http://schemas.microsoft.com/office/drawing/2014/main" id="{1905B94B-A2D2-5DEF-0B93-6E69D3CC970D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</p:spTree>
    <p:extLst>
      <p:ext uri="{BB962C8B-B14F-4D97-AF65-F5344CB8AC3E}">
        <p14:creationId xmlns:p14="http://schemas.microsoft.com/office/powerpoint/2010/main" val="26090596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F469-636E-0857-BC0E-BBE912D81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AD774-5F22-623B-B794-AE792E4C1398}"/>
              </a:ext>
            </a:extLst>
          </p:cNvPr>
          <p:cNvSpPr txBox="1">
            <a:spLocks/>
          </p:cNvSpPr>
          <p:nvPr/>
        </p:nvSpPr>
        <p:spPr>
          <a:xfrm>
            <a:off x="584419" y="3268016"/>
            <a:ext cx="3720882" cy="206849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Low latency transcription (&lt;500ms)</a:t>
            </a:r>
          </a:p>
          <a:p>
            <a:r>
              <a:rPr lang="en-AU"/>
              <a:t>Real-time multilingual management </a:t>
            </a:r>
          </a:p>
          <a:p>
            <a:r>
              <a:rPr lang="en-AU"/>
              <a:t>Automatic language switching </a:t>
            </a:r>
          </a:p>
          <a:p>
            <a:r>
              <a:rPr lang="en-AU"/>
              <a:t>Integration into live streams (YouTube, Facebook)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999F9F-55A0-D60D-45B9-0F0E33606CCD}"/>
              </a:ext>
            </a:extLst>
          </p:cNvPr>
          <p:cNvSpPr txBox="1">
            <a:spLocks/>
          </p:cNvSpPr>
          <p:nvPr/>
        </p:nvSpPr>
        <p:spPr>
          <a:xfrm>
            <a:off x="4426059" y="3268016"/>
            <a:ext cx="3720882" cy="20684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r>
              <a:rPr lang="en-AU"/>
              <a:t>OpenAI's Whisper</a:t>
            </a:r>
          </a:p>
          <a:p>
            <a:r>
              <a:rPr lang="en-AU"/>
              <a:t>Lemswasabi</a:t>
            </a:r>
          </a:p>
          <a:p>
            <a:r>
              <a:rPr lang="en-AU"/>
              <a:t>ZLS</a:t>
            </a:r>
          </a:p>
          <a:p>
            <a:r>
              <a:rPr lang="en-AU"/>
              <a:t>Voxlingua107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E240BF-07F0-AD7D-A07C-46335CD58BCB}"/>
              </a:ext>
            </a:extLst>
          </p:cNvPr>
          <p:cNvSpPr txBox="1">
            <a:spLocks/>
          </p:cNvSpPr>
          <p:nvPr/>
        </p:nvSpPr>
        <p:spPr>
          <a:xfrm>
            <a:off x="8267700" y="3268016"/>
            <a:ext cx="3720882" cy="300895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r>
              <a:rPr lang="en-AU"/>
              <a:t>AI automation of the transcription process </a:t>
            </a:r>
          </a:p>
          <a:p>
            <a:r>
              <a:rPr lang="en-AU"/>
              <a:t>Archived videos benefit from transcriptions</a:t>
            </a:r>
          </a:p>
          <a:p>
            <a:r>
              <a:rPr lang="en-AU"/>
              <a:t>Automatic Speakers separation</a:t>
            </a:r>
          </a:p>
          <a:p>
            <a:r>
              <a:rPr lang="en-AU"/>
              <a:t>Diffusion of critical information without delay </a:t>
            </a:r>
          </a:p>
          <a:p>
            <a:r>
              <a:rPr lang="en-AU"/>
              <a:t>Reduction of operational costs related to manual transcription</a:t>
            </a:r>
          </a:p>
        </p:txBody>
      </p:sp>
      <p:pic>
        <p:nvPicPr>
          <p:cNvPr id="16" name="Graphic 15" descr="Cause And Effect with solid fill">
            <a:extLst>
              <a:ext uri="{FF2B5EF4-FFF2-40B4-BE49-F238E27FC236}">
                <a16:creationId xmlns:a16="http://schemas.microsoft.com/office/drawing/2014/main" id="{B36DB194-D7AA-B6FF-08DC-823F2887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647" y="1300653"/>
            <a:ext cx="976987" cy="97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FB7020-FAA4-E971-4B93-46207726CC65}"/>
              </a:ext>
            </a:extLst>
          </p:cNvPr>
          <p:cNvSpPr/>
          <p:nvPr/>
        </p:nvSpPr>
        <p:spPr>
          <a:xfrm>
            <a:off x="83197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CF7986-01C7-9992-681B-BDFC5CBF3870}"/>
              </a:ext>
            </a:extLst>
          </p:cNvPr>
          <p:cNvSpPr txBox="1"/>
          <p:nvPr/>
        </p:nvSpPr>
        <p:spPr>
          <a:xfrm>
            <a:off x="584419" y="2514280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>
                <a:latin typeface="Poppins Medium"/>
                <a:ea typeface="Lato Light"/>
                <a:cs typeface="Lato Light"/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0AC01-0D1A-3D96-3E25-A581B9A4C385}"/>
              </a:ext>
            </a:extLst>
          </p:cNvPr>
          <p:cNvSpPr txBox="1"/>
          <p:nvPr/>
        </p:nvSpPr>
        <p:spPr>
          <a:xfrm>
            <a:off x="4426058" y="2445146"/>
            <a:ext cx="3473331" cy="50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>
                <a:latin typeface="Poppins Medium"/>
                <a:ea typeface="Lato Light"/>
                <a:cs typeface="Lato Light"/>
              </a:rPr>
              <a:t>Artificial Intelligence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E384EF-DE28-CA93-E947-A183006ADBF6}"/>
              </a:ext>
            </a:extLst>
          </p:cNvPr>
          <p:cNvSpPr txBox="1"/>
          <p:nvPr/>
        </p:nvSpPr>
        <p:spPr>
          <a:xfrm>
            <a:off x="8267700" y="2514280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>
                <a:latin typeface="Poppins Medium"/>
                <a:ea typeface="Lato Light"/>
                <a:cs typeface="Lato Light"/>
              </a:rPr>
              <a:t>Business Impact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CF0CD-4618-AEEA-4184-6E53D55E4160}"/>
              </a:ext>
            </a:extLst>
          </p:cNvPr>
          <p:cNvSpPr/>
          <p:nvPr/>
        </p:nvSpPr>
        <p:spPr>
          <a:xfrm>
            <a:off x="467361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54FB6F-70C1-B14B-BE30-32A7F437A9F0}"/>
              </a:ext>
            </a:extLst>
          </p:cNvPr>
          <p:cNvSpPr/>
          <p:nvPr/>
        </p:nvSpPr>
        <p:spPr>
          <a:xfrm>
            <a:off x="851525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078" name="Picture 6" descr="artificial intelligence ai scheme line icon vector illustration 8320324 ...">
            <a:extLst>
              <a:ext uri="{FF2B5EF4-FFF2-40B4-BE49-F238E27FC236}">
                <a16:creationId xmlns:a16="http://schemas.microsoft.com/office/drawing/2014/main" id="{567FA6C1-E74B-D89B-C68F-B718B343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98" y="1387785"/>
            <a:ext cx="972000" cy="9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0310C-8EC8-F39F-B512-9A8D49F4C8B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200" cap="none">
                <a:solidFill>
                  <a:srgbClr val="000000"/>
                </a:solidFill>
              </a:rPr>
              <a:t>AKABI is implementing a real-time transcription solution based on fine-tuned AI models for Luxembourgish and other European languages</a:t>
            </a:r>
          </a:p>
        </p:txBody>
      </p:sp>
      <p:pic>
        <p:nvPicPr>
          <p:cNvPr id="7" name="Graphic 6" descr="Radio microphone with solid fill">
            <a:extLst>
              <a:ext uri="{FF2B5EF4-FFF2-40B4-BE49-F238E27FC236}">
                <a16:creationId xmlns:a16="http://schemas.microsoft.com/office/drawing/2014/main" id="{3AB32521-6C75-7BED-6A11-551AC7249F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58492" y="1387785"/>
            <a:ext cx="972000" cy="972000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78862DBC-06E1-7D06-2237-02BB9557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/>
              <a:t>CTIE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65BEBED-2107-8BB3-ED8F-C4C03919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3" name="Picture Placeholder 7" descr="CTIE">
            <a:extLst>
              <a:ext uri="{FF2B5EF4-FFF2-40B4-BE49-F238E27FC236}">
                <a16:creationId xmlns:a16="http://schemas.microsoft.com/office/drawing/2014/main" id="{818CEF34-BE23-05B0-FF19-1BED45F3A1C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4DA026E7-C4EA-CB5A-CC4F-D197CC27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97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89CEB-B5D3-8892-1E23-E9ABEA57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F84A30-ED01-ED84-7C5E-39B7EEB6BC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/>
          </a:bodyPr>
          <a:lstStyle/>
          <a:p>
            <a:r>
              <a:rPr lang="en-AU" sz="160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1x Senior Data Scientist (6 months)
1x Medior Data Scientist (3 months)
1x Medior Data Engineer (3 months)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308508-DA84-A205-8C8A-0C240015853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vert="horz" lIns="91440" tIns="45720" rIns="91440" bIns="45720" numCol="2" rtlCol="0" anchor="t">
            <a:noAutofit/>
          </a:bodyPr>
          <a:lstStyle/>
          <a:p>
            <a:r>
              <a:rPr lang="en-AU" sz="160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Hugging Face
Whisper
</a:t>
            </a:r>
            <a:r>
              <a:rPr lang="en-AU" sz="160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PyTorch</a:t>
            </a:r>
            <a:r>
              <a:rPr lang="en-AU" sz="160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
GPT-4
</a:t>
            </a:r>
            <a:r>
              <a:rPr lang="en-AU" sz="160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Streamlit</a:t>
            </a:r>
            <a:r>
              <a:rPr lang="en-AU" sz="160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
Flutter
TensorFlow
Anaconda
</a:t>
            </a:r>
            <a:r>
              <a:rPr lang="en-AU" sz="160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JupyterLab</a:t>
            </a:r>
            <a:endParaRPr lang="en-AU" sz="1600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pic>
        <p:nvPicPr>
          <p:cNvPr id="9" name="Picture Placeholder 8" descr="Whisper">
            <a:extLst>
              <a:ext uri="{FF2B5EF4-FFF2-40B4-BE49-F238E27FC236}">
                <a16:creationId xmlns:a16="http://schemas.microsoft.com/office/drawing/2014/main" id="{8675C3CE-32A2-79BC-10BD-1287E298F42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1" name="Picture Placeholder 10" descr="GPT-4">
            <a:extLst>
              <a:ext uri="{FF2B5EF4-FFF2-40B4-BE49-F238E27FC236}">
                <a16:creationId xmlns:a16="http://schemas.microsoft.com/office/drawing/2014/main" id="{3DEB5CEA-9164-5D25-1D06-5C3FE45F5B1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3" name="Picture Placeholder 12" descr="Streamlit">
            <a:extLst>
              <a:ext uri="{FF2B5EF4-FFF2-40B4-BE49-F238E27FC236}">
                <a16:creationId xmlns:a16="http://schemas.microsoft.com/office/drawing/2014/main" id="{C1B0BE3A-4780-384B-BFA4-53180F68890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5" name="Picture Placeholder 14" descr="TensorFlow">
            <a:extLst>
              <a:ext uri="{FF2B5EF4-FFF2-40B4-BE49-F238E27FC236}">
                <a16:creationId xmlns:a16="http://schemas.microsoft.com/office/drawing/2014/main" id="{FAB09DE8-6E4A-03A8-7B84-957BFBF0B2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7" name="Picture Placeholder 16" descr="Anaconda">
            <a:extLst>
              <a:ext uri="{FF2B5EF4-FFF2-40B4-BE49-F238E27FC236}">
                <a16:creationId xmlns:a16="http://schemas.microsoft.com/office/drawing/2014/main" id="{A69B4598-1DEA-EEDE-A39F-C361094EBAB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8" name="Picture Placeholder 7" descr="CTIE">
            <a:extLst>
              <a:ext uri="{FF2B5EF4-FFF2-40B4-BE49-F238E27FC236}">
                <a16:creationId xmlns:a16="http://schemas.microsoft.com/office/drawing/2014/main" id="{0C2E34B4-07F3-A31A-C12A-DC09D7B8A302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7" name="Picture Placeholder 6" descr="Hugging Face">
            <a:extLst>
              <a:ext uri="{FF2B5EF4-FFF2-40B4-BE49-F238E27FC236}">
                <a16:creationId xmlns:a16="http://schemas.microsoft.com/office/drawing/2014/main" id="{6241307E-36FB-406D-9C62-9DF4FF899B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0" name="Picture Placeholder 29" descr="PyTorch">
            <a:extLst>
              <a:ext uri="{FF2B5EF4-FFF2-40B4-BE49-F238E27FC236}">
                <a16:creationId xmlns:a16="http://schemas.microsoft.com/office/drawing/2014/main" id="{21A4953E-F2D5-AF6A-F640-81F440C7637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2" name="Picture Placeholder 31" descr="Flutter">
            <a:extLst>
              <a:ext uri="{FF2B5EF4-FFF2-40B4-BE49-F238E27FC236}">
                <a16:creationId xmlns:a16="http://schemas.microsoft.com/office/drawing/2014/main" id="{C73D0DBD-0A74-33CA-DAB1-7FBC4999B619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4" name="Picture Placeholder 33" descr="JupyterLab">
            <a:extLst>
              <a:ext uri="{FF2B5EF4-FFF2-40B4-BE49-F238E27FC236}">
                <a16:creationId xmlns:a16="http://schemas.microsoft.com/office/drawing/2014/main" id="{FDFF6B34-31DD-B8EE-3E04-5B469B1EB9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A7A45F-6C6D-2894-0138-8EA88E62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A robust and specialized technical stack to support real-time multilingual transcription</a:t>
            </a:r>
            <a:endParaRPr lang="fr-FR" sz="2200" cap="none">
              <a:solidFill>
                <a:srgbClr val="000000"/>
              </a:solidFill>
            </a:endParaRP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D4D0CF-B443-FB95-3C61-AD27D8F9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B899E0C1-C004-D1F8-6EAF-5788D1D3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/>
              <a:t>CTIE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1A2D4629-E7F2-5C35-C519-B4138006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238382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Widescreen</PresentationFormat>
  <Paragraphs>58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Arial,Sans-Serif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Real-Time Voice Transcription</vt:lpstr>
      <vt:lpstr>The Luxembourg government faces an urgent need to automate the transcription of press conferences to improve the diffusion of public information</vt:lpstr>
      <vt:lpstr>Current manual transcriptions delay the publication of information, reducing its accessibility</vt:lpstr>
      <vt:lpstr>AKABI is implementing a real-time transcription solution based on fine-tuned AI models for Luxembourgish and other European languages</vt:lpstr>
      <vt:lpstr>A robust and specialized technical stack to support real-time multilingual transcription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2024-10-10T08:33:38Z</dcterms:created>
  <dcterms:modified xsi:type="dcterms:W3CDTF">2024-11-07T21:05:56Z</dcterms:modified>
</cp:coreProperties>
</file>